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Barlow" panose="00000500000000000000" pitchFamily="2" charset="0"/>
      <p:regular r:id="rId12"/>
    </p:embeddedFont>
    <p:embeddedFont>
      <p:font typeface="Barlow Light" panose="00000400000000000000" pitchFamily="2" charset="0"/>
      <p:regular r:id="rId13"/>
    </p:embeddedFont>
    <p:embeddedFont>
      <p:font typeface="Roboto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5" d="100"/>
          <a:sy n="65" d="100"/>
        </p:scale>
        <p:origin x="54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804" t="-27556" r="-1923" b="-160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458292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TextBox 4"/>
          <p:cNvSpPr txBox="1"/>
          <p:nvPr/>
        </p:nvSpPr>
        <p:spPr>
          <a:xfrm>
            <a:off x="152400" y="5469331"/>
            <a:ext cx="11815598" cy="3308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07"/>
              </a:lnSpc>
            </a:pPr>
            <a:endParaRPr lang="en-US" sz="7825" b="1" dirty="0">
              <a:solidFill>
                <a:srgbClr val="FEFFFD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l">
              <a:lnSpc>
                <a:spcPts val="8607"/>
              </a:lnSpc>
            </a:pPr>
            <a:r>
              <a:rPr lang="en-US" sz="7825" b="1" dirty="0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PROPUESTA DE PROYECTO CAPSTONE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1289" y="8581794"/>
            <a:ext cx="1750628" cy="43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61"/>
              </a:lnSpc>
            </a:pPr>
            <a:r>
              <a:rPr lang="en-US" sz="2472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Integrantes: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92893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50755" y="8974063"/>
            <a:ext cx="1671162" cy="903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5"/>
              </a:lnSpc>
            </a:pPr>
            <a:r>
              <a:rPr lang="en-US" sz="1718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Benjamín Espina</a:t>
            </a:r>
          </a:p>
          <a:p>
            <a:pPr algn="l">
              <a:lnSpc>
                <a:spcPts val="2405"/>
              </a:lnSpc>
            </a:pPr>
            <a:r>
              <a:rPr lang="en-US" sz="1718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Luis Pacheco</a:t>
            </a:r>
          </a:p>
          <a:p>
            <a:pPr algn="l">
              <a:lnSpc>
                <a:spcPts val="2405"/>
              </a:lnSpc>
            </a:pPr>
            <a:r>
              <a:rPr lang="en-US" sz="1718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Gian Muñoz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24097" y="8581794"/>
            <a:ext cx="1750628" cy="430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61"/>
              </a:lnSpc>
            </a:pPr>
            <a:r>
              <a:rPr lang="en-US" sz="2472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Docentes: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024097" y="8974063"/>
            <a:ext cx="2216466" cy="600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5"/>
              </a:lnSpc>
            </a:pPr>
            <a:r>
              <a:rPr lang="en-US" sz="1718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Jazna Meza</a:t>
            </a:r>
          </a:p>
          <a:p>
            <a:pPr algn="l">
              <a:lnSpc>
                <a:spcPts val="2405"/>
              </a:lnSpc>
            </a:pPr>
            <a:r>
              <a:rPr lang="en-US" sz="1718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Juan Pablo Mellado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21996" y="4605360"/>
            <a:ext cx="10244007" cy="1066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0"/>
              </a:lnSpc>
            </a:pPr>
            <a:r>
              <a:rPr lang="en-US" sz="6975" b="1">
                <a:solidFill>
                  <a:srgbClr val="101010"/>
                </a:solidFill>
                <a:latin typeface="Roboto Bold"/>
                <a:ea typeface="Roboto Bold"/>
                <a:cs typeface="Roboto Bold"/>
                <a:sym typeface="Roboto Bold"/>
              </a:rPr>
              <a:t>Gracias por su atención </a:t>
            </a:r>
          </a:p>
        </p:txBody>
      </p:sp>
      <p:sp>
        <p:nvSpPr>
          <p:cNvPr id="3" name="Freeform 3"/>
          <p:cNvSpPr/>
          <p:nvPr/>
        </p:nvSpPr>
        <p:spPr>
          <a:xfrm>
            <a:off x="458292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TextBox 4"/>
          <p:cNvSpPr txBox="1"/>
          <p:nvPr/>
        </p:nvSpPr>
        <p:spPr>
          <a:xfrm>
            <a:off x="792893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101010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981603" y="2587757"/>
            <a:ext cx="6109053" cy="5111485"/>
            <a:chOff x="0" y="0"/>
            <a:chExt cx="8145404" cy="6815314"/>
          </a:xfrm>
        </p:grpSpPr>
        <p:sp>
          <p:nvSpPr>
            <p:cNvPr id="3" name="AutoShape 3"/>
            <p:cNvSpPr/>
            <p:nvPr/>
          </p:nvSpPr>
          <p:spPr>
            <a:xfrm>
              <a:off x="0" y="833569"/>
              <a:ext cx="8145404" cy="0"/>
            </a:xfrm>
            <a:prstGeom prst="line">
              <a:avLst/>
            </a:prstGeom>
            <a:ln w="50800" cap="rnd">
              <a:solidFill>
                <a:srgbClr val="FEFFF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" name="AutoShape 4"/>
            <p:cNvSpPr/>
            <p:nvPr/>
          </p:nvSpPr>
          <p:spPr>
            <a:xfrm>
              <a:off x="0" y="2120613"/>
              <a:ext cx="8145404" cy="0"/>
            </a:xfrm>
            <a:prstGeom prst="line">
              <a:avLst/>
            </a:prstGeom>
            <a:ln w="50800" cap="rnd">
              <a:solidFill>
                <a:srgbClr val="FEFFF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3407657"/>
              <a:ext cx="8145404" cy="0"/>
            </a:xfrm>
            <a:prstGeom prst="line">
              <a:avLst/>
            </a:prstGeom>
            <a:ln w="50800" cap="rnd">
              <a:solidFill>
                <a:srgbClr val="FEFFF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4694701"/>
              <a:ext cx="8145404" cy="0"/>
            </a:xfrm>
            <a:prstGeom prst="line">
              <a:avLst/>
            </a:prstGeom>
            <a:ln w="50800" cap="rnd">
              <a:solidFill>
                <a:srgbClr val="FEFFF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5981745"/>
              <a:ext cx="8145404" cy="0"/>
            </a:xfrm>
            <a:prstGeom prst="line">
              <a:avLst/>
            </a:prstGeom>
            <a:ln w="50800" cap="rnd">
              <a:solidFill>
                <a:srgbClr val="FEFFF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88265"/>
              <a:ext cx="8145404" cy="520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Nuestro cliente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148826"/>
              <a:ext cx="8145404" cy="520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Contexto del caso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435869"/>
              <a:ext cx="8145404" cy="520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Objetivos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722913"/>
              <a:ext cx="8145404" cy="520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Descripción del proyecto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009957"/>
              <a:ext cx="8145404" cy="520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Metodología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297001"/>
              <a:ext cx="8145404" cy="5208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20"/>
                </a:lnSpc>
              </a:pPr>
              <a:r>
                <a:rPr lang="en-US" sz="2200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Plan de trabajo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197344" y="4145484"/>
            <a:ext cx="6271100" cy="2046197"/>
            <a:chOff x="0" y="0"/>
            <a:chExt cx="8361466" cy="2728262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0795"/>
              <a:ext cx="8361466" cy="14698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640"/>
                </a:lnSpc>
              </a:pPr>
              <a:r>
                <a:rPr lang="en-US" sz="7200" b="1">
                  <a:solidFill>
                    <a:srgbClr val="FEFFFD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Índice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113641"/>
              <a:ext cx="6844612" cy="5574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4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473030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8" name="TextBox 18"/>
          <p:cNvSpPr txBox="1"/>
          <p:nvPr/>
        </p:nvSpPr>
        <p:spPr>
          <a:xfrm>
            <a:off x="807631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98773" y="-59055"/>
            <a:ext cx="7589227" cy="10346055"/>
          </a:xfrm>
          <a:custGeom>
            <a:avLst/>
            <a:gdLst/>
            <a:ahLst/>
            <a:cxnLst/>
            <a:rect l="l" t="t" r="r" b="b"/>
            <a:pathLst>
              <a:path w="7589227" h="10346055">
                <a:moveTo>
                  <a:pt x="0" y="0"/>
                </a:moveTo>
                <a:lnTo>
                  <a:pt x="7589227" y="0"/>
                </a:lnTo>
                <a:lnTo>
                  <a:pt x="7589227" y="10346055"/>
                </a:lnTo>
                <a:lnTo>
                  <a:pt x="0" y="103460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205" r="-13205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TextBox 3"/>
          <p:cNvSpPr txBox="1"/>
          <p:nvPr/>
        </p:nvSpPr>
        <p:spPr>
          <a:xfrm>
            <a:off x="1028700" y="4586343"/>
            <a:ext cx="7345424" cy="1104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101010"/>
                </a:solidFill>
                <a:latin typeface="Roboto Bold"/>
                <a:ea typeface="Roboto Bold"/>
                <a:cs typeface="Roboto Bold"/>
                <a:sym typeface="Roboto Bold"/>
              </a:rPr>
              <a:t>Nuestros clientes</a:t>
            </a:r>
          </a:p>
        </p:txBody>
      </p:sp>
      <p:sp>
        <p:nvSpPr>
          <p:cNvPr id="4" name="Freeform 4"/>
          <p:cNvSpPr/>
          <p:nvPr/>
        </p:nvSpPr>
        <p:spPr>
          <a:xfrm>
            <a:off x="458292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5" name="TextBox 5"/>
          <p:cNvSpPr txBox="1"/>
          <p:nvPr/>
        </p:nvSpPr>
        <p:spPr>
          <a:xfrm>
            <a:off x="792893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101010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2105271" y="5124450"/>
            <a:ext cx="10287000" cy="0"/>
          </a:xfrm>
          <a:prstGeom prst="line">
            <a:avLst/>
          </a:prstGeom>
          <a:ln w="38100" cap="rnd">
            <a:solidFill>
              <a:srgbClr val="FEFFFD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3" name="Group 3"/>
          <p:cNvGrpSpPr/>
          <p:nvPr/>
        </p:nvGrpSpPr>
        <p:grpSpPr>
          <a:xfrm>
            <a:off x="6968759" y="1603704"/>
            <a:ext cx="598125" cy="593200"/>
            <a:chOff x="0" y="0"/>
            <a:chExt cx="797500" cy="790933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797500" cy="790933"/>
              <a:chOff x="0" y="0"/>
              <a:chExt cx="6350000" cy="6297713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29771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297714">
                    <a:moveTo>
                      <a:pt x="3175000" y="0"/>
                    </a:moveTo>
                    <a:cubicBezTo>
                      <a:pt x="1421496" y="0"/>
                      <a:pt x="0" y="1409791"/>
                      <a:pt x="0" y="3148857"/>
                    </a:cubicBezTo>
                    <a:cubicBezTo>
                      <a:pt x="0" y="4887923"/>
                      <a:pt x="1421496" y="6297714"/>
                      <a:pt x="3175000" y="6297714"/>
                    </a:cubicBezTo>
                    <a:cubicBezTo>
                      <a:pt x="4928504" y="6297714"/>
                      <a:pt x="6350000" y="4887923"/>
                      <a:pt x="6350000" y="3148857"/>
                    </a:cubicBezTo>
                    <a:cubicBezTo>
                      <a:pt x="6350000" y="1409791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6" name="TextBox 6"/>
            <p:cNvSpPr txBox="1"/>
            <p:nvPr/>
          </p:nvSpPr>
          <p:spPr>
            <a:xfrm>
              <a:off x="138248" y="223777"/>
              <a:ext cx="521004" cy="344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52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6968759" y="3203269"/>
            <a:ext cx="598125" cy="593200"/>
            <a:chOff x="0" y="0"/>
            <a:chExt cx="797500" cy="790933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797500" cy="790933"/>
              <a:chOff x="0" y="0"/>
              <a:chExt cx="6350000" cy="6297713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350000" cy="629771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297714">
                    <a:moveTo>
                      <a:pt x="3175000" y="0"/>
                    </a:moveTo>
                    <a:cubicBezTo>
                      <a:pt x="1421496" y="0"/>
                      <a:pt x="0" y="1409791"/>
                      <a:pt x="0" y="3148857"/>
                    </a:cubicBezTo>
                    <a:cubicBezTo>
                      <a:pt x="0" y="4887923"/>
                      <a:pt x="1421496" y="6297714"/>
                      <a:pt x="3175000" y="6297714"/>
                    </a:cubicBezTo>
                    <a:cubicBezTo>
                      <a:pt x="4928504" y="6297714"/>
                      <a:pt x="6350000" y="4887923"/>
                      <a:pt x="6350000" y="3148857"/>
                    </a:cubicBezTo>
                    <a:cubicBezTo>
                      <a:pt x="6350000" y="1409791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138248" y="223777"/>
              <a:ext cx="521004" cy="344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52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968759" y="4802834"/>
            <a:ext cx="598125" cy="593200"/>
            <a:chOff x="0" y="0"/>
            <a:chExt cx="797500" cy="790933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797500" cy="790933"/>
              <a:chOff x="0" y="0"/>
              <a:chExt cx="6350000" cy="6297713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350000" cy="629771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297714">
                    <a:moveTo>
                      <a:pt x="3175000" y="0"/>
                    </a:moveTo>
                    <a:cubicBezTo>
                      <a:pt x="1421496" y="0"/>
                      <a:pt x="0" y="1409791"/>
                      <a:pt x="0" y="3148857"/>
                    </a:cubicBezTo>
                    <a:cubicBezTo>
                      <a:pt x="0" y="4887923"/>
                      <a:pt x="1421496" y="6297714"/>
                      <a:pt x="3175000" y="6297714"/>
                    </a:cubicBezTo>
                    <a:cubicBezTo>
                      <a:pt x="4928504" y="6297714"/>
                      <a:pt x="6350000" y="4887923"/>
                      <a:pt x="6350000" y="3148857"/>
                    </a:cubicBezTo>
                    <a:cubicBezTo>
                      <a:pt x="6350000" y="1409791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138248" y="223777"/>
              <a:ext cx="521004" cy="344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52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968759" y="6402399"/>
            <a:ext cx="598125" cy="593200"/>
            <a:chOff x="0" y="0"/>
            <a:chExt cx="797500" cy="790933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797500" cy="790933"/>
              <a:chOff x="0" y="0"/>
              <a:chExt cx="6350000" cy="6297713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6350000" cy="629771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297714">
                    <a:moveTo>
                      <a:pt x="3175000" y="0"/>
                    </a:moveTo>
                    <a:cubicBezTo>
                      <a:pt x="1421496" y="0"/>
                      <a:pt x="0" y="1409791"/>
                      <a:pt x="0" y="3148857"/>
                    </a:cubicBezTo>
                    <a:cubicBezTo>
                      <a:pt x="0" y="4887923"/>
                      <a:pt x="1421496" y="6297714"/>
                      <a:pt x="3175000" y="6297714"/>
                    </a:cubicBezTo>
                    <a:cubicBezTo>
                      <a:pt x="4928504" y="6297714"/>
                      <a:pt x="6350000" y="4887923"/>
                      <a:pt x="6350000" y="3148857"/>
                    </a:cubicBezTo>
                    <a:cubicBezTo>
                      <a:pt x="6350000" y="1409791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138248" y="223777"/>
              <a:ext cx="521004" cy="344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52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968759" y="8001964"/>
            <a:ext cx="598125" cy="593200"/>
            <a:chOff x="0" y="0"/>
            <a:chExt cx="797500" cy="790933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797500" cy="790933"/>
              <a:chOff x="0" y="0"/>
              <a:chExt cx="6350000" cy="6297713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6350000" cy="6297714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297714">
                    <a:moveTo>
                      <a:pt x="3175000" y="0"/>
                    </a:moveTo>
                    <a:cubicBezTo>
                      <a:pt x="1421496" y="0"/>
                      <a:pt x="0" y="1409791"/>
                      <a:pt x="0" y="3148857"/>
                    </a:cubicBezTo>
                    <a:cubicBezTo>
                      <a:pt x="0" y="4887923"/>
                      <a:pt x="1421496" y="6297714"/>
                      <a:pt x="3175000" y="6297714"/>
                    </a:cubicBezTo>
                    <a:cubicBezTo>
                      <a:pt x="4928504" y="6297714"/>
                      <a:pt x="6350000" y="4887923"/>
                      <a:pt x="6350000" y="3148857"/>
                    </a:cubicBezTo>
                    <a:cubicBezTo>
                      <a:pt x="6350000" y="1409791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01010"/>
              </a:solid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138248" y="223777"/>
              <a:ext cx="521004" cy="3440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52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406794" y="2902027"/>
            <a:ext cx="6356273" cy="6356273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28014" y="0"/>
                  </a:moveTo>
                  <a:lnTo>
                    <a:pt x="784786" y="0"/>
                  </a:lnTo>
                  <a:cubicBezTo>
                    <a:pt x="792216" y="0"/>
                    <a:pt x="799341" y="2951"/>
                    <a:pt x="804595" y="8205"/>
                  </a:cubicBezTo>
                  <a:cubicBezTo>
                    <a:pt x="809849" y="13459"/>
                    <a:pt x="812800" y="20584"/>
                    <a:pt x="812800" y="28014"/>
                  </a:cubicBezTo>
                  <a:lnTo>
                    <a:pt x="812800" y="784786"/>
                  </a:lnTo>
                  <a:cubicBezTo>
                    <a:pt x="812800" y="792216"/>
                    <a:pt x="809849" y="799341"/>
                    <a:pt x="804595" y="804595"/>
                  </a:cubicBezTo>
                  <a:cubicBezTo>
                    <a:pt x="799341" y="809849"/>
                    <a:pt x="792216" y="812800"/>
                    <a:pt x="784786" y="812800"/>
                  </a:cubicBezTo>
                  <a:lnTo>
                    <a:pt x="28014" y="812800"/>
                  </a:lnTo>
                  <a:cubicBezTo>
                    <a:pt x="20584" y="812800"/>
                    <a:pt x="13459" y="809849"/>
                    <a:pt x="8205" y="804595"/>
                  </a:cubicBezTo>
                  <a:cubicBezTo>
                    <a:pt x="2951" y="799341"/>
                    <a:pt x="0" y="792216"/>
                    <a:pt x="0" y="784786"/>
                  </a:cubicBezTo>
                  <a:lnTo>
                    <a:pt x="0" y="28014"/>
                  </a:lnTo>
                  <a:cubicBezTo>
                    <a:pt x="0" y="20584"/>
                    <a:pt x="2951" y="13459"/>
                    <a:pt x="8205" y="8205"/>
                  </a:cubicBezTo>
                  <a:cubicBezTo>
                    <a:pt x="13459" y="2951"/>
                    <a:pt x="20584" y="0"/>
                    <a:pt x="28014" y="0"/>
                  </a:cubicBezTo>
                  <a:close/>
                </a:path>
              </a:pathLst>
            </a:custGeom>
            <a:blipFill>
              <a:blip r:embed="rId2"/>
              <a:stretch>
                <a:fillRect t="-39395" b="-3846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0196146" y="1653846"/>
            <a:ext cx="7063154" cy="412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20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Inicios, conferencias y charlas.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196146" y="3253411"/>
            <a:ext cx="7063154" cy="412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20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Fundación de la iglesia.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196146" y="4633901"/>
            <a:ext cx="7063154" cy="412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20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Obtención de personalidad jurídica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196146" y="6452552"/>
            <a:ext cx="7063154" cy="412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20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Servicios Online y creación de la plataforma web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196146" y="7833031"/>
            <a:ext cx="7063154" cy="83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125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Desactualización por parte de su app web junto con un gran crecimiento por parte de la iglesia.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198616" y="3249601"/>
            <a:ext cx="1509768" cy="448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2018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8198616" y="6448731"/>
            <a:ext cx="1509768" cy="448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2020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198616" y="8048296"/>
            <a:ext cx="1509768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ACTUAL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11147" y="1474038"/>
            <a:ext cx="5124162" cy="804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02"/>
              </a:lnSpc>
            </a:pPr>
            <a:r>
              <a:rPr lang="en-US" sz="4925" b="1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Contexto del caso</a:t>
            </a:r>
          </a:p>
        </p:txBody>
      </p:sp>
      <p:sp>
        <p:nvSpPr>
          <p:cNvPr id="34" name="Freeform 34"/>
          <p:cNvSpPr/>
          <p:nvPr/>
        </p:nvSpPr>
        <p:spPr>
          <a:xfrm>
            <a:off x="473030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5" name="TextBox 35"/>
          <p:cNvSpPr txBox="1"/>
          <p:nvPr/>
        </p:nvSpPr>
        <p:spPr>
          <a:xfrm>
            <a:off x="807631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46476" y="1908360"/>
            <a:ext cx="7656613" cy="1104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Objetivos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46476" y="4171521"/>
            <a:ext cx="9460267" cy="443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2"/>
              </a:lnSpc>
            </a:pPr>
            <a:r>
              <a:rPr lang="en-US" sz="2587">
                <a:solidFill>
                  <a:srgbClr val="FEFFFD"/>
                </a:solidFill>
                <a:latin typeface="Barlow Light"/>
                <a:ea typeface="Barlow Light"/>
                <a:cs typeface="Barlow Light"/>
                <a:sym typeface="Barlow Light"/>
              </a:rPr>
              <a:t>Actualizar e implementar nuevas características a la actual página.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4688810"/>
            <a:ext cx="9478043" cy="1369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21005" lvl="1" indent="-210502" algn="l">
              <a:lnSpc>
                <a:spcPts val="2729"/>
              </a:lnSpc>
              <a:buAutoNum type="arabicPeriod"/>
            </a:pPr>
            <a:r>
              <a:rPr lang="en-US" sz="195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Mejorar </a:t>
            </a:r>
          </a:p>
          <a:p>
            <a:pPr marL="421005" lvl="1" indent="-210502" algn="l">
              <a:lnSpc>
                <a:spcPts val="2729"/>
              </a:lnSpc>
              <a:buAutoNum type="arabicPeriod"/>
            </a:pPr>
            <a:r>
              <a:rPr lang="en-US" sz="195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Promover</a:t>
            </a:r>
          </a:p>
          <a:p>
            <a:pPr marL="421005" lvl="1" indent="-210502" algn="l">
              <a:lnSpc>
                <a:spcPts val="2729"/>
              </a:lnSpc>
              <a:buAutoNum type="arabicPeriod"/>
            </a:pPr>
            <a:r>
              <a:rPr lang="en-US" sz="195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Facilitar</a:t>
            </a:r>
          </a:p>
          <a:p>
            <a:pPr marL="421005" lvl="1" indent="-210502" algn="l">
              <a:lnSpc>
                <a:spcPts val="2729"/>
              </a:lnSpc>
              <a:buAutoNum type="arabicPeriod"/>
            </a:pPr>
            <a:r>
              <a:rPr lang="en-US" sz="195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Incentivar </a:t>
            </a:r>
          </a:p>
        </p:txBody>
      </p:sp>
      <p:sp>
        <p:nvSpPr>
          <p:cNvPr id="5" name="Freeform 5"/>
          <p:cNvSpPr/>
          <p:nvPr/>
        </p:nvSpPr>
        <p:spPr>
          <a:xfrm>
            <a:off x="10609909" y="2053632"/>
            <a:ext cx="7130023" cy="6179737"/>
          </a:xfrm>
          <a:custGeom>
            <a:avLst/>
            <a:gdLst/>
            <a:ahLst/>
            <a:cxnLst/>
            <a:rect l="l" t="t" r="r" b="b"/>
            <a:pathLst>
              <a:path w="7130023" h="6179737">
                <a:moveTo>
                  <a:pt x="0" y="0"/>
                </a:moveTo>
                <a:lnTo>
                  <a:pt x="7130023" y="0"/>
                </a:lnTo>
                <a:lnTo>
                  <a:pt x="7130023" y="6179736"/>
                </a:lnTo>
                <a:lnTo>
                  <a:pt x="0" y="61797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409" t="-61448" r="-5535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473030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7" name="TextBox 7"/>
          <p:cNvSpPr txBox="1"/>
          <p:nvPr/>
        </p:nvSpPr>
        <p:spPr>
          <a:xfrm>
            <a:off x="807631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6051702" y="5124450"/>
            <a:ext cx="6109053" cy="0"/>
          </a:xfrm>
          <a:prstGeom prst="line">
            <a:avLst/>
          </a:prstGeom>
          <a:ln w="38100" cap="rnd">
            <a:solidFill>
              <a:srgbClr val="FEFFFD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3" name="TextBox 3"/>
          <p:cNvSpPr txBox="1"/>
          <p:nvPr/>
        </p:nvSpPr>
        <p:spPr>
          <a:xfrm>
            <a:off x="1066472" y="4080694"/>
            <a:ext cx="6940062" cy="415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Desarrollo e integración de tecnologías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66472" y="4907313"/>
            <a:ext cx="6940062" cy="415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Impacto positivo para la comunidad local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66472" y="2377943"/>
            <a:ext cx="6940062" cy="768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10"/>
              </a:lnSpc>
            </a:pPr>
            <a:r>
              <a:rPr lang="en-US" sz="4700" b="1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Relevancia del proyecto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319238" y="4097795"/>
            <a:ext cx="6940062" cy="398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4"/>
              </a:lnSpc>
            </a:pPr>
            <a:r>
              <a:rPr lang="en-US" sz="2325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Rediseño del sitio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319238" y="4907313"/>
            <a:ext cx="6940062" cy="415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Sistema de pagos en línea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319238" y="5741637"/>
            <a:ext cx="6940062" cy="807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4"/>
              </a:lnSpc>
            </a:pPr>
            <a:r>
              <a:rPr lang="en-US" sz="2325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Incorporación de herramientas para actualizar la información y/o avisos.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1467" y="2377943"/>
            <a:ext cx="6940062" cy="1631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00"/>
              </a:lnSpc>
            </a:pPr>
            <a:r>
              <a:rPr lang="en-US" sz="5000" b="1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Descripción del proyecto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319238" y="6968413"/>
            <a:ext cx="6940062" cy="398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4"/>
              </a:lnSpc>
            </a:pPr>
            <a:r>
              <a:rPr lang="en-US" sz="2325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Sección informativa y de solicitudes</a:t>
            </a:r>
          </a:p>
        </p:txBody>
      </p:sp>
      <p:sp>
        <p:nvSpPr>
          <p:cNvPr id="11" name="Freeform 11"/>
          <p:cNvSpPr/>
          <p:nvPr/>
        </p:nvSpPr>
        <p:spPr>
          <a:xfrm>
            <a:off x="473030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2" name="TextBox 12"/>
          <p:cNvSpPr txBox="1"/>
          <p:nvPr/>
        </p:nvSpPr>
        <p:spPr>
          <a:xfrm>
            <a:off x="807631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6532" y="4023648"/>
            <a:ext cx="6612971" cy="2200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Descripción del proyecto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059503" y="1796840"/>
            <a:ext cx="11560166" cy="6693321"/>
            <a:chOff x="0" y="0"/>
            <a:chExt cx="15413554" cy="8924428"/>
          </a:xfrm>
        </p:grpSpPr>
        <p:sp>
          <p:nvSpPr>
            <p:cNvPr id="4" name="TextBox 4"/>
            <p:cNvSpPr txBox="1"/>
            <p:nvPr/>
          </p:nvSpPr>
          <p:spPr>
            <a:xfrm>
              <a:off x="0" y="-57150"/>
              <a:ext cx="14195106" cy="5786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 b="1">
                  <a:solidFill>
                    <a:srgbClr val="FEFFFD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RELACIÓN CON EL PERFIL DE EGRESO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27351"/>
              <a:ext cx="14195106" cy="34510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9" lvl="1" indent="-237490" algn="just">
                <a:lnSpc>
                  <a:spcPts val="3519"/>
                </a:lnSpc>
                <a:buFont typeface="Arial"/>
                <a:buChar char="•"/>
              </a:pPr>
              <a:r>
                <a:rPr lang="en-US" sz="2199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Desarrollar una solución de software utilizando técnicas que permitan sistematizar el proceso de desarrollo y mantenimiento, asegurando el logro de los objetivos.</a:t>
              </a:r>
            </a:p>
            <a:p>
              <a:pPr marL="474979" lvl="1" indent="-237490" algn="just">
                <a:lnSpc>
                  <a:spcPts val="3519"/>
                </a:lnSpc>
                <a:buFont typeface="Arial"/>
                <a:buChar char="•"/>
              </a:pPr>
              <a:r>
                <a:rPr lang="en-US" sz="2199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Construir modelos de datos para soportar los requerimientos de la organización de acuerdo a un diseño definido y escalable en el tiempo.</a:t>
              </a:r>
            </a:p>
            <a:p>
              <a:pPr marL="474980" lvl="1" indent="-237490" algn="just">
                <a:lnSpc>
                  <a:spcPts val="3520"/>
                </a:lnSpc>
                <a:buFont typeface="Arial"/>
                <a:buChar char="•"/>
              </a:pPr>
              <a:r>
                <a:rPr lang="en-US" sz="2200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Realizar pruebas de certificación tanto de los productos como de los procesos utilizando buenas prácticas definidas por la industria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799004"/>
              <a:ext cx="14195106" cy="5786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 b="1">
                  <a:solidFill>
                    <a:srgbClr val="FEFFFD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RELACIÓN INTERESES PERSONALES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493056"/>
              <a:ext cx="14195106" cy="22828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9" lvl="1" indent="-237490" algn="l">
                <a:lnSpc>
                  <a:spcPts val="3519"/>
                </a:lnSpc>
                <a:buFont typeface="Arial"/>
                <a:buChar char="•"/>
              </a:pPr>
              <a:r>
                <a:rPr lang="en-US" sz="2199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Realizar proyectos que ayuden a la comunidad y generen cambios a nivel social. </a:t>
              </a:r>
            </a:p>
            <a:p>
              <a:pPr marL="474979" lvl="1" indent="-237490" algn="l">
                <a:lnSpc>
                  <a:spcPts val="3519"/>
                </a:lnSpc>
                <a:buFont typeface="Arial"/>
                <a:buChar char="•"/>
              </a:pPr>
              <a:r>
                <a:rPr lang="en-US" sz="2199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Obtener experiencia en el ámbito laboral y obtener más ideas sobre que ejercer en un futuro.</a:t>
              </a:r>
            </a:p>
            <a:p>
              <a:pPr marL="474979" lvl="1" indent="-237490" algn="l">
                <a:lnSpc>
                  <a:spcPts val="3519"/>
                </a:lnSpc>
                <a:buFont typeface="Arial"/>
                <a:buChar char="•"/>
              </a:pPr>
              <a:r>
                <a:rPr lang="en-US" sz="2199">
                  <a:solidFill>
                    <a:srgbClr val="FEFFFD"/>
                  </a:solidFill>
                  <a:latin typeface="Barlow"/>
                  <a:ea typeface="Barlow"/>
                  <a:cs typeface="Barlow"/>
                  <a:sym typeface="Barlow"/>
                </a:rPr>
                <a:t>Desarrollarme profesionalmente.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345760"/>
              <a:ext cx="14195106" cy="5786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 b="1">
                  <a:solidFill>
                    <a:srgbClr val="FEFFFD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FACTIBILIDAD</a:t>
              </a: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4462013"/>
              <a:ext cx="15126050" cy="0"/>
            </a:xfrm>
            <a:prstGeom prst="line">
              <a:avLst/>
            </a:prstGeom>
            <a:ln w="50800" cap="rnd">
              <a:solidFill>
                <a:srgbClr val="FEFFF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8047310"/>
              <a:ext cx="15413554" cy="0"/>
            </a:xfrm>
            <a:prstGeom prst="line">
              <a:avLst/>
            </a:prstGeom>
            <a:ln w="50800" cap="rnd">
              <a:solidFill>
                <a:srgbClr val="FEFFFD"/>
              </a:solidFill>
              <a:prstDash val="sysDot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11" name="Freeform 11"/>
          <p:cNvSpPr/>
          <p:nvPr/>
        </p:nvSpPr>
        <p:spPr>
          <a:xfrm>
            <a:off x="473030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2" name="TextBox 12"/>
          <p:cNvSpPr txBox="1"/>
          <p:nvPr/>
        </p:nvSpPr>
        <p:spPr>
          <a:xfrm>
            <a:off x="807631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F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58007" y="2324618"/>
            <a:ext cx="5725075" cy="5637764"/>
          </a:xfrm>
          <a:custGeom>
            <a:avLst/>
            <a:gdLst/>
            <a:ahLst/>
            <a:cxnLst/>
            <a:rect l="l" t="t" r="r" b="b"/>
            <a:pathLst>
              <a:path w="5725075" h="5637764">
                <a:moveTo>
                  <a:pt x="0" y="0"/>
                </a:moveTo>
                <a:lnTo>
                  <a:pt x="5725075" y="0"/>
                </a:lnTo>
                <a:lnTo>
                  <a:pt x="5725075" y="5637764"/>
                </a:lnTo>
                <a:lnTo>
                  <a:pt x="0" y="56377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TextBox 3"/>
          <p:cNvSpPr txBox="1"/>
          <p:nvPr/>
        </p:nvSpPr>
        <p:spPr>
          <a:xfrm>
            <a:off x="9586508" y="4586343"/>
            <a:ext cx="5246280" cy="1104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b="1">
                <a:solidFill>
                  <a:srgbClr val="101010"/>
                </a:solidFill>
                <a:latin typeface="Roboto Bold"/>
                <a:ea typeface="Roboto Bold"/>
                <a:cs typeface="Roboto Bold"/>
                <a:sym typeface="Roboto Bold"/>
              </a:rPr>
              <a:t>Metodología</a:t>
            </a:r>
          </a:p>
        </p:txBody>
      </p:sp>
      <p:sp>
        <p:nvSpPr>
          <p:cNvPr id="4" name="Freeform 4"/>
          <p:cNvSpPr/>
          <p:nvPr/>
        </p:nvSpPr>
        <p:spPr>
          <a:xfrm>
            <a:off x="458292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5" name="TextBox 5"/>
          <p:cNvSpPr txBox="1"/>
          <p:nvPr/>
        </p:nvSpPr>
        <p:spPr>
          <a:xfrm>
            <a:off x="792893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101010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6385004" y="1361332"/>
            <a:ext cx="11039741" cy="7896968"/>
          </a:xfrm>
          <a:custGeom>
            <a:avLst/>
            <a:gdLst/>
            <a:ahLst/>
            <a:cxnLst/>
            <a:rect l="l" t="t" r="r" b="b"/>
            <a:pathLst>
              <a:path w="11039741" h="7896968">
                <a:moveTo>
                  <a:pt x="0" y="0"/>
                </a:moveTo>
                <a:lnTo>
                  <a:pt x="11039741" y="0"/>
                </a:lnTo>
                <a:lnTo>
                  <a:pt x="11039741" y="7896968"/>
                </a:lnTo>
                <a:lnTo>
                  <a:pt x="0" y="78969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TextBox 4"/>
          <p:cNvSpPr txBox="1"/>
          <p:nvPr/>
        </p:nvSpPr>
        <p:spPr>
          <a:xfrm>
            <a:off x="807631" y="4676786"/>
            <a:ext cx="10712609" cy="933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80"/>
              </a:lnSpc>
            </a:pPr>
            <a:r>
              <a:rPr lang="en-US" sz="6150" b="1">
                <a:solidFill>
                  <a:srgbClr val="FEFFFD"/>
                </a:solidFill>
                <a:latin typeface="Roboto Bold"/>
                <a:ea typeface="Roboto Bold"/>
                <a:cs typeface="Roboto Bold"/>
                <a:sym typeface="Roboto Bold"/>
              </a:rPr>
              <a:t>Plan de trabajo</a:t>
            </a:r>
          </a:p>
        </p:txBody>
      </p:sp>
      <p:sp>
        <p:nvSpPr>
          <p:cNvPr id="5" name="Freeform 5"/>
          <p:cNvSpPr/>
          <p:nvPr/>
        </p:nvSpPr>
        <p:spPr>
          <a:xfrm>
            <a:off x="473030" y="694099"/>
            <a:ext cx="334601" cy="334601"/>
          </a:xfrm>
          <a:custGeom>
            <a:avLst/>
            <a:gdLst/>
            <a:ahLst/>
            <a:cxnLst/>
            <a:rect l="l" t="t" r="r" b="b"/>
            <a:pathLst>
              <a:path w="334601" h="334601">
                <a:moveTo>
                  <a:pt x="0" y="0"/>
                </a:moveTo>
                <a:lnTo>
                  <a:pt x="334601" y="0"/>
                </a:lnTo>
                <a:lnTo>
                  <a:pt x="334601" y="334601"/>
                </a:lnTo>
                <a:lnTo>
                  <a:pt x="0" y="3346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6" name="TextBox 6"/>
          <p:cNvSpPr txBox="1"/>
          <p:nvPr/>
        </p:nvSpPr>
        <p:spPr>
          <a:xfrm>
            <a:off x="807631" y="655999"/>
            <a:ext cx="4836460" cy="372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>
                <a:solidFill>
                  <a:srgbClr val="FEFFFD"/>
                </a:solidFill>
                <a:latin typeface="Barlow"/>
                <a:ea typeface="Barlow"/>
                <a:cs typeface="Barlow"/>
                <a:sym typeface="Barlow"/>
              </a:rPr>
              <a:t>IGLESIA SOMOS UNO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290</Words>
  <Application>Microsoft Office PowerPoint</Application>
  <PresentationFormat>Personalizado</PresentationFormat>
  <Paragraphs>63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Roboto Bold</vt:lpstr>
      <vt:lpstr>Barlow</vt:lpstr>
      <vt:lpstr>Barlow Light</vt:lpstr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Negro Blanco Centrado en las Fotos Tecnología 5G Presentación de Tecnología</dc:title>
  <cp:lastModifiedBy>Benjamín Espina Acevedo</cp:lastModifiedBy>
  <cp:revision>2</cp:revision>
  <dcterms:created xsi:type="dcterms:W3CDTF">2006-08-16T00:00:00Z</dcterms:created>
  <dcterms:modified xsi:type="dcterms:W3CDTF">2024-09-02T02:32:43Z</dcterms:modified>
  <dc:identifier>DAGPjOVhHLU</dc:identifier>
</cp:coreProperties>
</file>

<file path=docProps/thumbnail.jpeg>
</file>